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274" r:id="rId3"/>
    <p:sldId id="262" r:id="rId4"/>
    <p:sldId id="263" r:id="rId5"/>
    <p:sldId id="276" r:id="rId6"/>
    <p:sldId id="269" r:id="rId7"/>
    <p:sldId id="259" r:id="rId8"/>
    <p:sldId id="270" r:id="rId9"/>
    <p:sldId id="272" r:id="rId10"/>
    <p:sldId id="273" r:id="rId11"/>
    <p:sldId id="278" r:id="rId12"/>
    <p:sldId id="279" r:id="rId13"/>
    <p:sldId id="280" r:id="rId14"/>
    <p:sldId id="281" r:id="rId15"/>
    <p:sldId id="282" r:id="rId16"/>
    <p:sldId id="283" r:id="rId17"/>
    <p:sldId id="277" r:id="rId18"/>
    <p:sldId id="275" r:id="rId19"/>
  </p:sldIdLst>
  <p:sldSz cx="12188825" cy="6858000"/>
  <p:notesSz cx="6858000" cy="9144000"/>
  <p:embeddedFontLst>
    <p:embeddedFont>
      <p:font typeface="KodchiangUPC" panose="02020603050405020304" pitchFamily="18" charset="-34"/>
      <p:regular r:id="rId22"/>
      <p:bold r:id="rId23"/>
      <p:italic r:id="rId24"/>
      <p:boldItalic r:id="rId25"/>
    </p:embeddedFont>
    <p:embeddedFont>
      <p:font typeface="Adobe Gothic Std B" panose="020B0800000000000000" pitchFamily="34" charset="-128"/>
      <p:bold r:id="rId26"/>
    </p:embeddedFont>
    <p:embeddedFont>
      <p:font typeface="Leelawadee" panose="020B0502040204020203" pitchFamily="34" charset="-34"/>
      <p:regular r:id="rId27"/>
      <p:bold r:id="rId28"/>
    </p:embeddedFont>
    <p:embeddedFont>
      <p:font typeface="Cordia New" panose="020B0304020202020204" pitchFamily="34" charset="-34"/>
      <p:regular r:id="rId29"/>
      <p:bold r:id="rId30"/>
      <p:italic r:id="rId31"/>
      <p:boldItalic r:id="rId32"/>
    </p:embeddedFont>
    <p:embeddedFont>
      <p:font typeface="Browallia New" panose="020B0604020202020204" pitchFamily="34" charset="-34"/>
      <p:regular r:id="rId33"/>
      <p:bold r:id="rId34"/>
      <p:italic r:id="rId35"/>
      <p:boldItalic r:id="rId36"/>
    </p:embeddedFont>
  </p:embeddedFontLst>
  <p:defaultTextStyle>
    <a:defPPr rtl="0">
      <a:defRPr lang="th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1152">
          <p15:clr>
            <a:srgbClr val="A4A3A4"/>
          </p15:clr>
        </p15:guide>
        <p15:guide id="5" orient="horz" pos="3360">
          <p15:clr>
            <a:srgbClr val="A4A3A4"/>
          </p15:clr>
        </p15:guide>
        <p15:guide id="6" orient="horz" pos="3072">
          <p15:clr>
            <a:srgbClr val="A4A3A4"/>
          </p15:clr>
        </p15:guide>
        <p15:guide id="7" orient="horz" pos="864">
          <p15:clr>
            <a:srgbClr val="A4A3A4"/>
          </p15:clr>
        </p15:guide>
        <p15:guide id="8" orient="horz" pos="528">
          <p15:clr>
            <a:srgbClr val="A4A3A4"/>
          </p15:clr>
        </p15:guide>
        <p15:guide id="9" orient="horz" pos="2784">
          <p15:clr>
            <a:srgbClr val="A4A3A4"/>
          </p15:clr>
        </p15:guide>
        <p15:guide id="10" pos="3839">
          <p15:clr>
            <a:srgbClr val="A4A3A4"/>
          </p15:clr>
        </p15:guide>
        <p15:guide id="11" pos="959">
          <p15:clr>
            <a:srgbClr val="A4A3A4"/>
          </p15:clr>
        </p15:guide>
        <p15:guide id="12" pos="7007">
          <p15:clr>
            <a:srgbClr val="A4A3A4"/>
          </p15:clr>
        </p15:guide>
        <p15:guide id="13" pos="6719">
          <p15:clr>
            <a:srgbClr val="A4A3A4"/>
          </p15:clr>
        </p15:guide>
        <p15:guide id="14" pos="6143">
          <p15:clr>
            <a:srgbClr val="A4A3A4"/>
          </p15:clr>
        </p15:guide>
        <p15:guide id="15" pos="3983">
          <p15:clr>
            <a:srgbClr val="A4A3A4"/>
          </p15:clr>
        </p15:guide>
        <p15:guide id="16" pos="527">
          <p15:clr>
            <a:srgbClr val="A4A3A4"/>
          </p15:clr>
        </p15:guide>
        <p15:guide id="17" pos="7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สไตล์สีปานกลาง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80" d="100"/>
          <a:sy n="80" d="100"/>
        </p:scale>
        <p:origin x="378" y="84"/>
      </p:cViewPr>
      <p:guideLst>
        <p:guide orient="horz" pos="2160"/>
        <p:guide orient="horz" pos="1008"/>
        <p:guide orient="horz" pos="3792"/>
        <p:guide orient="horz" pos="1152"/>
        <p:guide orient="horz" pos="3360"/>
        <p:guide orient="horz" pos="3072"/>
        <p:guide orient="horz" pos="864"/>
        <p:guide orient="horz" pos="528"/>
        <p:guide orient="horz" pos="2784"/>
        <p:guide pos="3839"/>
        <p:guide pos="959"/>
        <p:guide pos="7007"/>
        <p:guide pos="6719"/>
        <p:guide pos="6143"/>
        <p:guide pos="3983"/>
        <p:guide pos="527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0" d="100"/>
          <a:sy n="100" d="100"/>
        </p:scale>
        <p:origin x="2802" y="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95B8A2-B439-4C31-9324-D2D59AD7604C}" type="datetime1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02/02/62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C119DBA-4540-49B3-8FA9-6259387ECF9E}" type="slidenum">
              <a:rPr lang="th-TH">
                <a:latin typeface="Leelawadee" panose="020B0502040204020203" pitchFamily="34" charset="-34"/>
                <a:cs typeface="Leelawadee" panose="020B0502040204020203" pitchFamily="34" charset="-34"/>
              </a:rPr>
              <a:t>‹#›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8750555A-5DBC-4FA6-ACA9-67A4A3A1655F}" type="datetime1">
              <a:rPr lang="th-TH" smtClean="0"/>
              <a:pPr/>
              <a:t>02/02/62</a:t>
            </a:fld>
            <a:endParaRPr lang="th-TH" dirty="0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h-TH" dirty="0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E3B36274-F2B9-4C45-BBB4-0EDF4CD651A7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th-TH" smtClean="0"/>
              <a:t>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45023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th-TH" smtClean="0"/>
              <a:pPr/>
              <a:t>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94840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th-TH" smtClean="0"/>
              <a:t>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89152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th-TH" smtClean="0"/>
              <a:t>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1278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th-TH" smtClean="0"/>
              <a:t>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8656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th-TH" smtClean="0"/>
              <a:t>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5466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th-TH" smtClean="0"/>
              <a:t>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20523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th-TH" smtClean="0"/>
              <a:t>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64090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th-TH" smtClean="0"/>
              <a:pPr/>
              <a:t>10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50185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3505200"/>
          </a:xfrm>
        </p:spPr>
        <p:txBody>
          <a:bodyPr rtlCol="0">
            <a:noAutofit/>
          </a:bodyPr>
          <a:lstStyle>
            <a:lvl1pPr>
              <a:defRPr sz="7200"/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2413" y="4953000"/>
            <a:ext cx="8229600" cy="10668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th-TH"/>
              <a:t>คลิกเพื่อแก้ไขสไตล์ชื่อเรื่องรองต้นแบบ</a:t>
            </a:r>
            <a:endParaRPr lang="th-TH" dirty="0"/>
          </a:p>
        </p:txBody>
      </p:sp>
      <p:sp>
        <p:nvSpPr>
          <p:cNvPr id="5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A8D2C5-D9B6-4C6E-BB5C-F159A7C45BA4}" type="datetime1">
              <a:rPr lang="th-TH" smtClean="0"/>
              <a:t>02/02/62</a:t>
            </a:fld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568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5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5FB0F5-5ADF-401C-A779-165196727E25}" type="datetime1">
              <a:rPr lang="th-TH" smtClean="0"/>
              <a:t>02/02/62</a:t>
            </a:fld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422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ชื่อเรื่องแนวตั้งและข้อควา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9752012" y="533400"/>
            <a:ext cx="1371600" cy="5592764"/>
          </a:xfrm>
        </p:spPr>
        <p:txBody>
          <a:bodyPr vert="eaVert"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1522411" y="533400"/>
            <a:ext cx="8077201" cy="5592764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5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D2202E-8CBF-431B-B95B-3FA2189CAB6C}" type="datetime1">
              <a:rPr lang="th-TH" smtClean="0"/>
              <a:t>02/02/62</a:t>
            </a:fld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50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5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8951EC-1C78-4FFE-A009-39A07A1F0E3A}" type="datetime1">
              <a:rPr lang="th-TH" smtClean="0"/>
              <a:t>02/02/62</a:t>
            </a:fld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9945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522414" y="2514601"/>
            <a:ext cx="9144000" cy="2819400"/>
          </a:xfrm>
        </p:spPr>
        <p:txBody>
          <a:bodyPr rtlCol="0" anchor="b">
            <a:noAutofit/>
          </a:bodyPr>
          <a:lstStyle>
            <a:lvl1pPr algn="l">
              <a:defRPr sz="6600" b="0" i="0" cap="none" baseline="0"/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522413" y="990600"/>
            <a:ext cx="8229600" cy="11430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4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44ACBD-B858-47AE-9E33-1A06F1A1BB87}" type="datetime1">
              <a:rPr lang="th-TH" smtClean="0"/>
              <a:t>02/02/62</a:t>
            </a:fld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0699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ส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1522414" y="1828800"/>
            <a:ext cx="4645152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475412" y="1828800"/>
            <a:ext cx="4648201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6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5" name="ตัวแทนวันที่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1B9F46-AEBB-4B4A-8557-226A2608BCE6}" type="datetime1">
              <a:rPr lang="th-TH" smtClean="0"/>
              <a:t>02/02/62</a:t>
            </a:fld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7697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46451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1522414" y="2667000"/>
            <a:ext cx="4645152" cy="3352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478462" y="1828800"/>
            <a:ext cx="46451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478462" y="2667000"/>
            <a:ext cx="4645152" cy="3352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8" name="ตัวแทนท้ายกระดาษ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7" name="ตัวแทนวันที่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173DD3-820C-4DB0-9030-C045B05561F4}" type="datetime1">
              <a:rPr lang="th-TH" smtClean="0"/>
              <a:t>02/02/62</a:t>
            </a:fld>
            <a:endParaRPr lang="th-TH" dirty="0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0123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ชื่อเรื่องเท่านั้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4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3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60E904-F41B-4160-A0E0-CA1EA97277B3}" type="datetime1">
              <a:rPr lang="th-TH" smtClean="0"/>
              <a:t>02/02/62</a:t>
            </a:fld>
            <a:endParaRPr lang="th-TH" dirty="0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557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2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2F609E-F552-4DC2-989B-CAFBE4F81E91}" type="datetime1">
              <a:rPr lang="th-TH" smtClean="0"/>
              <a:t>02/02/62</a:t>
            </a:fld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th-TH"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520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ที่มีคำอธิบายภาพ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rtlCol="0" anchor="b">
            <a:normAutofit/>
          </a:bodyPr>
          <a:lstStyle>
            <a:lvl1pPr algn="l">
              <a:defRPr sz="3200" b="0"/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4" name="ตัวแทนข้อความ 2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ตัวแทนเนื้อหา 3"/>
          <p:cNvSpPr>
            <a:spLocks noGrp="1"/>
          </p:cNvSpPr>
          <p:nvPr>
            <p:ph idx="1"/>
          </p:nvPr>
        </p:nvSpPr>
        <p:spPr>
          <a:xfrm>
            <a:off x="5180012" y="838200"/>
            <a:ext cx="6172201" cy="51816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 dirty="0"/>
          </a:p>
        </p:txBody>
      </p:sp>
      <p:sp>
        <p:nvSpPr>
          <p:cNvPr id="9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dirty="0"/>
          </a:p>
        </p:txBody>
      </p:sp>
      <p:sp>
        <p:nvSpPr>
          <p:cNvPr id="8" name="ตัวแทนวันที่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35FBA1-9747-4852-8E82-34C2C8D46D2D}" type="datetime1">
              <a:rPr lang="th-TH" smtClean="0"/>
              <a:t>02/02/62</a:t>
            </a:fld>
            <a:endParaRPr lang="th-TH" dirty="0"/>
          </a:p>
        </p:txBody>
      </p:sp>
      <p:sp>
        <p:nvSpPr>
          <p:cNvPr id="10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th-TH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182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ที่มีคำอธิบายภาพ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rtlCol="0" anchor="b">
            <a:normAutofit/>
          </a:bodyPr>
          <a:lstStyle>
            <a:lvl1pPr algn="l">
              <a:defRPr sz="3200" b="0"/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th-TH" dirty="0"/>
          </a:p>
        </p:txBody>
      </p:sp>
      <p:sp>
        <p:nvSpPr>
          <p:cNvPr id="4" name="ตัวแทนข้อความ 2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ตัวแทนรูปภาพ 3"/>
          <p:cNvSpPr>
            <a:spLocks noGrp="1"/>
          </p:cNvSpPr>
          <p:nvPr>
            <p:ph type="pic" idx="1"/>
          </p:nvPr>
        </p:nvSpPr>
        <p:spPr>
          <a:xfrm>
            <a:off x="5484812" y="836610"/>
            <a:ext cx="5867401" cy="5183190"/>
          </a:xfrm>
          <a:solidFill>
            <a:schemeClr val="bg2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h-TH"/>
              <a:t>คลิกไอคอนเพื่อเพิ่มรูปภาพ</a:t>
            </a:r>
            <a:endParaRPr lang="th-TH" dirty="0"/>
          </a:p>
        </p:txBody>
      </p:sp>
      <p:pic>
        <p:nvPicPr>
          <p:cNvPr id="9" name="รูปภาพที่ 4" descr="พื้นที่สำรองเปล่าสำหรับเพิ่มรูปภาพ คลิกบนพื้นที่สำรองแล้วเลือกรูปภาพที่คุณต้องการเพิ่ม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458787"/>
            <a:ext cx="6626225" cy="5938837"/>
          </a:xfrm>
          <a:prstGeom prst="rect">
            <a:avLst/>
          </a:prstGeom>
          <a:noFill/>
          <a:ln>
            <a:noFill/>
          </a:ln>
          <a:effectLst>
            <a:outerShdw blurRad="292100" algn="ctr" rotWithShape="0">
              <a:prstClr val="black">
                <a:alpha val="3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6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96012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</a:p>
          <a:p>
            <a:pPr lvl="5" rtl="0"/>
            <a:r>
              <a:rPr lang="th-TH" dirty="0"/>
              <a:t>ระดับที่หก</a:t>
            </a:r>
          </a:p>
          <a:p>
            <a:pPr lvl="6" rtl="0"/>
            <a:r>
              <a:rPr lang="th-TH" dirty="0"/>
              <a:t>ระดับที่เจ็ด</a:t>
            </a:r>
          </a:p>
          <a:p>
            <a:pPr lvl="7" rtl="0"/>
            <a:r>
              <a:rPr lang="th-TH" dirty="0"/>
              <a:t>ระดับที่แปด</a:t>
            </a:r>
          </a:p>
          <a:p>
            <a:pPr lvl="8" rtl="0"/>
            <a:r>
              <a:rPr lang="th-TH" dirty="0"/>
              <a:t>ระดับที่เก้า</a:t>
            </a:r>
          </a:p>
        </p:txBody>
      </p:sp>
      <p:sp>
        <p:nvSpPr>
          <p:cNvPr id="5" name="ตัวแทนท้ายกระดาษ 3"/>
          <p:cNvSpPr>
            <a:spLocks noGrp="1"/>
          </p:cNvSpPr>
          <p:nvPr>
            <p:ph type="ftr" sz="quarter" idx="3"/>
          </p:nvPr>
        </p:nvSpPr>
        <p:spPr>
          <a:xfrm>
            <a:off x="1517950" y="6172200"/>
            <a:ext cx="6862462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4" name="ตัวแทนวันที่ 4"/>
          <p:cNvSpPr>
            <a:spLocks noGrp="1"/>
          </p:cNvSpPr>
          <p:nvPr>
            <p:ph type="dt" sz="half" idx="2"/>
          </p:nvPr>
        </p:nvSpPr>
        <p:spPr>
          <a:xfrm>
            <a:off x="8609012" y="6172200"/>
            <a:ext cx="132005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D0971643-CF3C-45E5-ADBD-AA2BD8FB65CE}" type="datetime1">
              <a:rPr lang="th-TH" smtClean="0"/>
              <a:t>02/02/62</a:t>
            </a:fld>
            <a:endParaRPr lang="th-TH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10133012" y="6172200"/>
            <a:ext cx="9906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E5137D0E-4A4F-4307-8994-C1891D747D59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2605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Leelawadee" panose="020B0502040204020203" pitchFamily="34" charset="-34"/>
          <a:ea typeface="+mj-ea"/>
          <a:cs typeface="Leelawadee" panose="020B0502040204020203" pitchFamily="34" charset="-34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Font typeface="Arial" pitchFamily="34" charset="0"/>
        <a:buChar char="•"/>
        <a:defRPr sz="20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–"/>
        <a:defRPr sz="18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2pPr>
      <a:lvl3pPr marL="741363" indent="-17145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3pPr>
      <a:lvl4pPr marL="9667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4pPr>
      <a:lvl5pPr marL="12080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5pPr>
      <a:lvl6pPr marL="1444752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6pPr>
      <a:lvl7pPr marL="1682496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7pPr>
      <a:lvl8pPr marL="1920240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8pPr>
      <a:lvl9pPr marL="2157984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3960813" y="3124200"/>
            <a:ext cx="8077200" cy="13399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r>
              <a:rPr lang="th-TH" sz="6600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ฐานข้อมูลระบบ</a:t>
            </a:r>
            <a:r>
              <a:rPr lang="th-TH" sz="6600" dirty="0">
                <a:latin typeface="KodchiangUPC" panose="02020603050405020304" pitchFamily="18" charset="-34"/>
                <a:cs typeface="KodchiangUPC" panose="02020603050405020304" pitchFamily="18" charset="-34"/>
              </a:rPr>
              <a:t>การจัดการกีฬา </a:t>
            </a:r>
            <a:r>
              <a:rPr lang="en-US" sz="6600" dirty="0">
                <a:latin typeface="KodchiangUPC" panose="02020603050405020304" pitchFamily="18" charset="-34"/>
                <a:cs typeface="KodchiangUPC" panose="02020603050405020304" pitchFamily="18" charset="-34"/>
              </a:rPr>
              <a:t>ITM</a:t>
            </a:r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1578244" y="1780675"/>
            <a:ext cx="5125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cap="all" dirty="0">
                <a:solidFill>
                  <a:srgbClr val="191B0E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Database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656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/>
          <p:cNvSpPr txBox="1"/>
          <p:nvPr/>
        </p:nvSpPr>
        <p:spPr>
          <a:xfrm>
            <a:off x="1751012" y="99060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Years</a:t>
            </a:r>
            <a:endParaRPr lang="th-TH" sz="54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graphicFrame>
        <p:nvGraphicFramePr>
          <p:cNvPr id="9" name="ตาราง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444289"/>
              </p:ext>
            </p:extLst>
          </p:nvPr>
        </p:nvGraphicFramePr>
        <p:xfrm>
          <a:off x="1751012" y="2590800"/>
          <a:ext cx="8125885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1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800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7033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2517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62517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ชื่อ </a:t>
                      </a:r>
                      <a:r>
                        <a:rPr lang="en-US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attribute</a:t>
                      </a:r>
                      <a:endParaRPr lang="th-TH" sz="32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ประเภทข้อมูล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ประเภทคีย์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ความหมาย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ข้อกําหนด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Year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INT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PK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ปี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Not null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97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293812" y="2514600"/>
            <a:ext cx="9601200" cy="1143000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/>
              <a:t>Query </a:t>
            </a:r>
            <a:r>
              <a:rPr lang="en-US" sz="8000" b="1" dirty="0" err="1" smtClean="0"/>
              <a:t>sql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181619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ชื่อเรื่อง 6"/>
          <p:cNvSpPr>
            <a:spLocks noGrp="1"/>
          </p:cNvSpPr>
          <p:nvPr>
            <p:ph type="title"/>
          </p:nvPr>
        </p:nvSpPr>
        <p:spPr>
          <a:xfrm>
            <a:off x="531812" y="533400"/>
            <a:ext cx="11201400" cy="1143000"/>
          </a:xfrm>
        </p:spPr>
        <p:txBody>
          <a:bodyPr anchor="ctr">
            <a:noAutofit/>
          </a:bodyPr>
          <a:lstStyle/>
          <a:p>
            <a:r>
              <a:rPr lang="th-TH" sz="4800" b="1" dirty="0">
                <a:latin typeface="KodchiangUPC" panose="02020603050405020304" pitchFamily="18" charset="-34"/>
                <a:cs typeface="KodchiangUPC" panose="02020603050405020304" pitchFamily="18" charset="-34"/>
              </a:rPr>
              <a:t>1</a:t>
            </a:r>
            <a:r>
              <a:rPr lang="th-TH" sz="4800" b="1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. แสดงข้อมูลนักศึกษาทั้งหมดที่เข้าร่วมกีฬา </a:t>
            </a:r>
            <a:r>
              <a:rPr lang="en-US" sz="4800" b="1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ITM </a:t>
            </a:r>
            <a:r>
              <a:rPr lang="th-TH" sz="4800" b="1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ในแต่ละมหาวิทยาลัย</a:t>
            </a:r>
            <a:endParaRPr lang="en-US" sz="4800" b="1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>
          <a:xfrm>
            <a:off x="1027113" y="2362200"/>
            <a:ext cx="9601200" cy="1676400"/>
          </a:xfrm>
          <a:ln w="57150">
            <a:solidFill>
              <a:schemeClr val="tx2">
                <a:lumMod val="60000"/>
                <a:lumOff val="4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latin typeface="KodchiangUPC" panose="02020603050405020304" pitchFamily="18" charset="-34"/>
                <a:cs typeface="KodchiangUPC" panose="02020603050405020304" pitchFamily="18" charset="-34"/>
              </a:rPr>
              <a:t>SELECT </a:t>
            </a:r>
            <a:r>
              <a:rPr lang="en-US" sz="36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University_ID,Students_year,count</a:t>
            </a:r>
            <a:r>
              <a:rPr lang="en-US" sz="3600" dirty="0">
                <a:latin typeface="KodchiangUPC" panose="02020603050405020304" pitchFamily="18" charset="-34"/>
                <a:cs typeface="KodchiangUPC" panose="02020603050405020304" pitchFamily="18" charset="-34"/>
              </a:rPr>
              <a:t>(</a:t>
            </a:r>
            <a:r>
              <a:rPr lang="en-US" sz="36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Students_ID</a:t>
            </a:r>
            <a:r>
              <a:rPr lang="en-US" sz="3600" dirty="0">
                <a:latin typeface="KodchiangUPC" panose="02020603050405020304" pitchFamily="18" charset="-34"/>
                <a:cs typeface="KodchiangUPC" panose="02020603050405020304" pitchFamily="18" charset="-34"/>
              </a:rPr>
              <a:t>) FROM students</a:t>
            </a:r>
          </a:p>
          <a:p>
            <a:pPr marL="0" indent="0">
              <a:buNone/>
            </a:pPr>
            <a:r>
              <a:rPr lang="en-US" sz="3600" dirty="0">
                <a:latin typeface="KodchiangUPC" panose="02020603050405020304" pitchFamily="18" charset="-34"/>
                <a:cs typeface="KodchiangUPC" panose="02020603050405020304" pitchFamily="18" charset="-34"/>
              </a:rPr>
              <a:t>group by </a:t>
            </a:r>
            <a:r>
              <a:rPr lang="en-US" sz="36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University_ID,Students_year</a:t>
            </a:r>
            <a:endParaRPr lang="en-US" sz="3600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39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79412" y="533400"/>
            <a:ext cx="11277600" cy="1143000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latin typeface="KodchiangUPC" panose="02020603050405020304" pitchFamily="18" charset="-34"/>
                <a:cs typeface="KodchiangUPC" panose="02020603050405020304" pitchFamily="18" charset="-34"/>
              </a:rPr>
              <a:t>2</a:t>
            </a:r>
            <a:r>
              <a:rPr lang="th-TH" sz="4800" b="1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.</a:t>
            </a:r>
            <a:r>
              <a:rPr lang="en-US" sz="4800" b="1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 </a:t>
            </a:r>
            <a:r>
              <a:rPr lang="th-TH" sz="4800" b="1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แสดงข้อมูลนักศึกษาแต่ละชั้นของ มอ.หาดใหญ่ ที่เข้าร่วมกีฬา </a:t>
            </a:r>
            <a:r>
              <a:rPr lang="en-US" sz="4800" b="1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ITM</a:t>
            </a:r>
            <a:endParaRPr lang="en-US" sz="4800" b="1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1217612" y="1905000"/>
            <a:ext cx="9601200" cy="3048000"/>
          </a:xfrm>
          <a:ln w="57150"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KodchiangUPC" panose="02020603050405020304" pitchFamily="18" charset="-34"/>
                <a:cs typeface="KodchiangUPC" panose="02020603050405020304" pitchFamily="18" charset="-34"/>
              </a:rPr>
              <a:t>SELECT </a:t>
            </a:r>
            <a:r>
              <a:rPr lang="en-US" sz="40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Students_year,count</a:t>
            </a:r>
            <a:r>
              <a:rPr lang="en-US" sz="4000" dirty="0">
                <a:latin typeface="KodchiangUPC" panose="02020603050405020304" pitchFamily="18" charset="-34"/>
                <a:cs typeface="KodchiangUPC" panose="02020603050405020304" pitchFamily="18" charset="-34"/>
              </a:rPr>
              <a:t>(</a:t>
            </a:r>
            <a:r>
              <a:rPr lang="en-US" sz="40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Students_ID</a:t>
            </a:r>
            <a:r>
              <a:rPr lang="en-US" sz="4000" dirty="0">
                <a:latin typeface="KodchiangUPC" panose="02020603050405020304" pitchFamily="18" charset="-34"/>
                <a:cs typeface="KodchiangUPC" panose="02020603050405020304" pitchFamily="18" charset="-34"/>
              </a:rPr>
              <a:t>),</a:t>
            </a:r>
            <a:r>
              <a:rPr lang="en-US" sz="40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University_ID</a:t>
            </a:r>
            <a:endParaRPr lang="en-US" sz="4000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  <a:p>
            <a:pPr marL="0" indent="0">
              <a:buNone/>
            </a:pPr>
            <a:r>
              <a:rPr lang="en-US" sz="4000" dirty="0">
                <a:latin typeface="KodchiangUPC" panose="02020603050405020304" pitchFamily="18" charset="-34"/>
                <a:cs typeface="KodchiangUPC" panose="02020603050405020304" pitchFamily="18" charset="-34"/>
              </a:rPr>
              <a:t>FROM </a:t>
            </a:r>
            <a:r>
              <a:rPr lang="en-US" sz="40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itm_db.students</a:t>
            </a:r>
            <a:endParaRPr lang="en-US" sz="4000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  <a:p>
            <a:pPr marL="0" indent="0">
              <a:buNone/>
            </a:pPr>
            <a:r>
              <a:rPr lang="en-US" sz="4000" dirty="0">
                <a:latin typeface="KodchiangUPC" panose="02020603050405020304" pitchFamily="18" charset="-34"/>
                <a:cs typeface="KodchiangUPC" panose="02020603050405020304" pitchFamily="18" charset="-34"/>
              </a:rPr>
              <a:t>where </a:t>
            </a:r>
            <a:r>
              <a:rPr lang="en-US" sz="40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University_ID</a:t>
            </a:r>
            <a:r>
              <a:rPr lang="en-US" sz="4000" dirty="0">
                <a:latin typeface="KodchiangUPC" panose="02020603050405020304" pitchFamily="18" charset="-34"/>
                <a:cs typeface="KodchiangUPC" panose="02020603050405020304" pitchFamily="18" charset="-34"/>
              </a:rPr>
              <a:t> = "200"</a:t>
            </a:r>
          </a:p>
          <a:p>
            <a:pPr marL="0" indent="0">
              <a:buNone/>
            </a:pPr>
            <a:r>
              <a:rPr lang="en-US" sz="4000" dirty="0">
                <a:latin typeface="KodchiangUPC" panose="02020603050405020304" pitchFamily="18" charset="-34"/>
                <a:cs typeface="KodchiangUPC" panose="02020603050405020304" pitchFamily="18" charset="-34"/>
              </a:rPr>
              <a:t>group by </a:t>
            </a:r>
            <a:r>
              <a:rPr lang="en-US" sz="4000" dirty="0" err="1" smtClean="0">
                <a:latin typeface="KodchiangUPC" panose="02020603050405020304" pitchFamily="18" charset="-34"/>
                <a:cs typeface="KodchiangUPC" panose="02020603050405020304" pitchFamily="18" charset="-34"/>
              </a:rPr>
              <a:t>Students_year</a:t>
            </a:r>
            <a:endParaRPr lang="en-US" sz="4000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7510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03212" y="228600"/>
            <a:ext cx="11582400" cy="1447800"/>
          </a:xfrm>
        </p:spPr>
        <p:txBody>
          <a:bodyPr anchor="ctr">
            <a:noAutofit/>
          </a:bodyPr>
          <a:lstStyle/>
          <a:p>
            <a:r>
              <a:rPr lang="en-US" sz="4800" b="1" dirty="0">
                <a:latin typeface="KodchiangUPC" panose="02020603050405020304" pitchFamily="18" charset="-34"/>
                <a:cs typeface="KodchiangUPC" panose="02020603050405020304" pitchFamily="18" charset="-34"/>
              </a:rPr>
              <a:t>3</a:t>
            </a:r>
            <a:r>
              <a:rPr lang="th-TH" sz="4800" b="1" dirty="0">
                <a:latin typeface="KodchiangUPC" panose="02020603050405020304" pitchFamily="18" charset="-34"/>
                <a:cs typeface="KodchiangUPC" panose="02020603050405020304" pitchFamily="18" charset="-34"/>
              </a:rPr>
              <a:t>.แสดงรายชื่ออาจารย์ที่เป็นคนรับผิดชอบการ</a:t>
            </a:r>
            <a:r>
              <a:rPr lang="th-TH" sz="4800" b="1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แข่งขัน</a:t>
            </a:r>
            <a:r>
              <a:rPr lang="en-US" sz="4800" b="1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 </a:t>
            </a:r>
            <a:r>
              <a:rPr lang="th-TH" sz="4800" b="1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และ</a:t>
            </a:r>
            <a:r>
              <a:rPr lang="th-TH" sz="4800" b="1" dirty="0">
                <a:latin typeface="KodchiangUPC" panose="02020603050405020304" pitchFamily="18" charset="-34"/>
                <a:cs typeface="KodchiangUPC" panose="02020603050405020304" pitchFamily="18" charset="-34"/>
              </a:rPr>
              <a:t>แต่ละการแข่งขันมีเวลา</a:t>
            </a:r>
            <a:r>
              <a:rPr lang="th-TH" sz="4800" b="1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ใดบ้าง</a:t>
            </a:r>
            <a:endParaRPr lang="en-US" sz="4800" b="1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1827212" y="1905000"/>
            <a:ext cx="8077200" cy="4267200"/>
          </a:xfrm>
          <a:ln w="57150"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endParaRPr lang="en-US" sz="3600" dirty="0" smtClean="0">
              <a:latin typeface="KodchiangUPC" panose="02020603050405020304" pitchFamily="18" charset="-34"/>
              <a:cs typeface="KodchiangUPC" panose="02020603050405020304" pitchFamily="18" charset="-34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3600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select </a:t>
            </a:r>
            <a:r>
              <a:rPr lang="en-US" sz="36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t.Teachers_ID,t.Teachers_Name,r.status</a:t>
            </a:r>
            <a:r>
              <a:rPr lang="en-US" sz="3600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,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3600" dirty="0">
                <a:latin typeface="KodchiangUPC" panose="02020603050405020304" pitchFamily="18" charset="-34"/>
                <a:cs typeface="KodchiangUPC" panose="02020603050405020304" pitchFamily="18" charset="-34"/>
              </a:rPr>
              <a:t>	</a:t>
            </a:r>
            <a:r>
              <a:rPr lang="en-US" sz="3600" dirty="0" err="1" smtClean="0">
                <a:latin typeface="KodchiangUPC" panose="02020603050405020304" pitchFamily="18" charset="-34"/>
                <a:cs typeface="KodchiangUPC" panose="02020603050405020304" pitchFamily="18" charset="-34"/>
              </a:rPr>
              <a:t>a.Ativity_ID,a.Activity_date,a.Activitycol_Time</a:t>
            </a:r>
            <a:endParaRPr lang="en-US" sz="3600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3600" dirty="0">
                <a:latin typeface="KodchiangUPC" panose="02020603050405020304" pitchFamily="18" charset="-34"/>
                <a:cs typeface="KodchiangUPC" panose="02020603050405020304" pitchFamily="18" charset="-34"/>
              </a:rPr>
              <a:t>from teachers t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3600" dirty="0">
                <a:latin typeface="KodchiangUPC" panose="02020603050405020304" pitchFamily="18" charset="-34"/>
                <a:cs typeface="KodchiangUPC" panose="02020603050405020304" pitchFamily="18" charset="-34"/>
              </a:rPr>
              <a:t>join responsibility r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3600" dirty="0">
                <a:latin typeface="KodchiangUPC" panose="02020603050405020304" pitchFamily="18" charset="-34"/>
                <a:cs typeface="KodchiangUPC" panose="02020603050405020304" pitchFamily="18" charset="-34"/>
              </a:rPr>
              <a:t>on </a:t>
            </a:r>
            <a:r>
              <a:rPr lang="en-US" sz="36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t.Teachers_ID</a:t>
            </a:r>
            <a:r>
              <a:rPr lang="en-US" sz="3600" dirty="0">
                <a:latin typeface="KodchiangUPC" panose="02020603050405020304" pitchFamily="18" charset="-34"/>
                <a:cs typeface="KodchiangUPC" panose="02020603050405020304" pitchFamily="18" charset="-34"/>
              </a:rPr>
              <a:t> = </a:t>
            </a:r>
            <a:r>
              <a:rPr lang="en-US" sz="36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r.Teachers_ID</a:t>
            </a:r>
            <a:endParaRPr lang="en-US" sz="3600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3600" dirty="0">
                <a:latin typeface="KodchiangUPC" panose="02020603050405020304" pitchFamily="18" charset="-34"/>
                <a:cs typeface="KodchiangUPC" panose="02020603050405020304" pitchFamily="18" charset="-34"/>
              </a:rPr>
              <a:t>join activity a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3600" dirty="0">
                <a:latin typeface="KodchiangUPC" panose="02020603050405020304" pitchFamily="18" charset="-34"/>
                <a:cs typeface="KodchiangUPC" panose="02020603050405020304" pitchFamily="18" charset="-34"/>
              </a:rPr>
              <a:t>on </a:t>
            </a:r>
            <a:r>
              <a:rPr lang="en-US" sz="36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r.Ativity_ID</a:t>
            </a:r>
            <a:r>
              <a:rPr lang="en-US" sz="3600" dirty="0">
                <a:latin typeface="KodchiangUPC" panose="02020603050405020304" pitchFamily="18" charset="-34"/>
                <a:cs typeface="KodchiangUPC" panose="02020603050405020304" pitchFamily="18" charset="-34"/>
              </a:rPr>
              <a:t> = </a:t>
            </a:r>
            <a:r>
              <a:rPr lang="en-US" sz="3600" dirty="0" err="1" smtClean="0">
                <a:latin typeface="KodchiangUPC" panose="02020603050405020304" pitchFamily="18" charset="-34"/>
                <a:cs typeface="KodchiangUPC" panose="02020603050405020304" pitchFamily="18" charset="-34"/>
              </a:rPr>
              <a:t>a.Ativity_ID</a:t>
            </a:r>
            <a:endParaRPr lang="en-US" sz="3600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6306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08012" y="533400"/>
            <a:ext cx="10668002" cy="1143000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latin typeface="KodchiangUPC" panose="02020603050405020304" pitchFamily="18" charset="-34"/>
                <a:cs typeface="KodchiangUPC" panose="02020603050405020304" pitchFamily="18" charset="-34"/>
              </a:rPr>
              <a:t>4</a:t>
            </a:r>
            <a:r>
              <a:rPr lang="th-TH" sz="4800" b="1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.แสดง</a:t>
            </a:r>
            <a:r>
              <a:rPr lang="th-TH" sz="4800" b="1" dirty="0">
                <a:latin typeface="KodchiangUPC" panose="02020603050405020304" pitchFamily="18" charset="-34"/>
                <a:cs typeface="KodchiangUPC" panose="02020603050405020304" pitchFamily="18" charset="-34"/>
              </a:rPr>
              <a:t>รหัสการ</a:t>
            </a:r>
            <a:r>
              <a:rPr lang="th-TH" sz="4800" b="1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แข่ง</a:t>
            </a:r>
            <a:r>
              <a:rPr lang="en-US" sz="4800" b="1" dirty="0">
                <a:latin typeface="KodchiangUPC" panose="02020603050405020304" pitchFamily="18" charset="-34"/>
                <a:cs typeface="KodchiangUPC" panose="02020603050405020304" pitchFamily="18" charset="-34"/>
              </a:rPr>
              <a:t> </a:t>
            </a:r>
            <a:r>
              <a:rPr lang="th-TH" sz="4800" b="1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ชื่อนักศึกษา</a:t>
            </a:r>
            <a:r>
              <a:rPr lang="en-US" sz="4800" b="1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 </a:t>
            </a:r>
            <a:r>
              <a:rPr lang="th-TH" sz="4800" b="1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และมหา</a:t>
            </a:r>
            <a:r>
              <a:rPr lang="th-TH" sz="4800" b="1" dirty="0">
                <a:latin typeface="KodchiangUPC" panose="02020603050405020304" pitchFamily="18" charset="-34"/>
                <a:cs typeface="KodchiangUPC" panose="02020603050405020304" pitchFamily="18" charset="-34"/>
              </a:rPr>
              <a:t>ลัยที่ได้ที่ </a:t>
            </a:r>
            <a:r>
              <a:rPr lang="th-TH" sz="4800" b="1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1</a:t>
            </a:r>
            <a:endParaRPr lang="en-US" sz="4800" b="1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1560513" y="1905000"/>
            <a:ext cx="8458200" cy="3048000"/>
          </a:xfrm>
          <a:ln w="57150"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latin typeface="KodchiangUPC" panose="02020603050405020304" pitchFamily="18" charset="-34"/>
                <a:cs typeface="KodchiangUPC" panose="02020603050405020304" pitchFamily="18" charset="-34"/>
              </a:rPr>
              <a:t>SELECT </a:t>
            </a:r>
            <a:r>
              <a:rPr lang="en-US" sz="40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Ativity_ID,Students_Name,University_ID,Results</a:t>
            </a:r>
            <a:r>
              <a:rPr lang="en-US" sz="4000" dirty="0">
                <a:latin typeface="KodchiangUPC" panose="02020603050405020304" pitchFamily="18" charset="-34"/>
                <a:cs typeface="KodchiangUPC" panose="02020603050405020304" pitchFamily="18" charset="-34"/>
              </a:rPr>
              <a:t> </a:t>
            </a:r>
            <a:endParaRPr lang="th-TH" sz="4000" dirty="0" smtClean="0">
              <a:latin typeface="KodchiangUPC" panose="02020603050405020304" pitchFamily="18" charset="-34"/>
              <a:cs typeface="KodchiangUPC" panose="02020603050405020304" pitchFamily="18" charset="-34"/>
            </a:endParaRPr>
          </a:p>
          <a:p>
            <a:pPr marL="0" indent="0">
              <a:buNone/>
            </a:pPr>
            <a:r>
              <a:rPr lang="en-US" sz="4000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FROM </a:t>
            </a:r>
            <a:r>
              <a:rPr lang="en-US" sz="40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joinativity</a:t>
            </a:r>
            <a:r>
              <a:rPr lang="en-US" sz="4000" dirty="0">
                <a:latin typeface="KodchiangUPC" panose="02020603050405020304" pitchFamily="18" charset="-34"/>
                <a:cs typeface="KodchiangUPC" panose="02020603050405020304" pitchFamily="18" charset="-34"/>
              </a:rPr>
              <a:t> jo</a:t>
            </a:r>
          </a:p>
          <a:p>
            <a:pPr marL="0" indent="0">
              <a:buNone/>
            </a:pPr>
            <a:r>
              <a:rPr lang="en-US" sz="4000" dirty="0">
                <a:latin typeface="KodchiangUPC" panose="02020603050405020304" pitchFamily="18" charset="-34"/>
                <a:cs typeface="KodchiangUPC" panose="02020603050405020304" pitchFamily="18" charset="-34"/>
              </a:rPr>
              <a:t>join Students </a:t>
            </a:r>
            <a:r>
              <a:rPr lang="en-US" sz="40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st</a:t>
            </a:r>
            <a:r>
              <a:rPr lang="en-US" sz="4000" dirty="0">
                <a:latin typeface="KodchiangUPC" panose="02020603050405020304" pitchFamily="18" charset="-34"/>
                <a:cs typeface="KodchiangUPC" panose="02020603050405020304" pitchFamily="18" charset="-34"/>
              </a:rPr>
              <a:t> on </a:t>
            </a:r>
            <a:r>
              <a:rPr lang="en-US" sz="40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jo.Students_ID</a:t>
            </a:r>
            <a:r>
              <a:rPr lang="en-US" sz="4000" dirty="0">
                <a:latin typeface="KodchiangUPC" panose="02020603050405020304" pitchFamily="18" charset="-34"/>
                <a:cs typeface="KodchiangUPC" panose="02020603050405020304" pitchFamily="18" charset="-34"/>
              </a:rPr>
              <a:t> = </a:t>
            </a:r>
            <a:r>
              <a:rPr lang="en-US" sz="40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st.Students_ID</a:t>
            </a:r>
            <a:endParaRPr lang="en-US" sz="4000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  <a:p>
            <a:pPr marL="0" indent="0">
              <a:buNone/>
            </a:pPr>
            <a:r>
              <a:rPr lang="en-US" sz="4000" dirty="0">
                <a:latin typeface="KodchiangUPC" panose="02020603050405020304" pitchFamily="18" charset="-34"/>
                <a:cs typeface="KodchiangUPC" panose="02020603050405020304" pitchFamily="18" charset="-34"/>
              </a:rPr>
              <a:t>where Results=</a:t>
            </a:r>
            <a:r>
              <a:rPr lang="th-TH" sz="4000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1</a:t>
            </a:r>
            <a:endParaRPr lang="en-US" sz="4000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3093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5612" y="533400"/>
            <a:ext cx="11353800" cy="1143000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latin typeface="KodchiangUPC" panose="02020603050405020304" pitchFamily="18" charset="-34"/>
                <a:cs typeface="KodchiangUPC" panose="02020603050405020304" pitchFamily="18" charset="-34"/>
              </a:rPr>
              <a:t>5</a:t>
            </a:r>
            <a:r>
              <a:rPr lang="en-US" sz="4800" b="1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.</a:t>
            </a:r>
            <a:r>
              <a:rPr lang="th-TH" sz="4800" b="1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 แสดงข้อมูลจำนวนคนที่เข้าแข่งขัน </a:t>
            </a:r>
            <a:r>
              <a:rPr lang="en-US" sz="4800" b="1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PUBG </a:t>
            </a:r>
            <a:r>
              <a:rPr lang="th-TH" sz="4800" b="1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ในปี 2019</a:t>
            </a:r>
            <a:endParaRPr lang="en-US" sz="4800" b="1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1217611" y="1828800"/>
            <a:ext cx="9829802" cy="4191000"/>
          </a:xfrm>
          <a:ln w="57150"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SELECT </a:t>
            </a:r>
            <a:r>
              <a:rPr lang="en-US" sz="32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ac.Ativity_ID,ye.Year,count</a:t>
            </a:r>
            <a:r>
              <a:rPr lang="en-US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(</a:t>
            </a:r>
            <a:r>
              <a:rPr lang="en-US" sz="32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st.Students_ID</a:t>
            </a:r>
            <a:r>
              <a:rPr lang="en-US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) FROM activity ac</a:t>
            </a:r>
          </a:p>
          <a:p>
            <a:pPr marL="0" indent="0">
              <a:buNone/>
            </a:pPr>
            <a:r>
              <a:rPr lang="en-US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join </a:t>
            </a:r>
            <a:r>
              <a:rPr lang="en-US" sz="32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joinAtivity</a:t>
            </a:r>
            <a:r>
              <a:rPr lang="en-US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 ja on </a:t>
            </a:r>
            <a:r>
              <a:rPr lang="en-US" sz="32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ac.Ativity_ID</a:t>
            </a:r>
            <a:r>
              <a:rPr lang="en-US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 = </a:t>
            </a:r>
            <a:r>
              <a:rPr lang="en-US" sz="32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ja.Ativity_ID</a:t>
            </a:r>
            <a:endParaRPr lang="en-US" sz="3200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  <a:p>
            <a:pPr marL="0" indent="0">
              <a:buNone/>
            </a:pPr>
            <a:r>
              <a:rPr lang="en-US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join students </a:t>
            </a:r>
            <a:r>
              <a:rPr lang="en-US" sz="32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st</a:t>
            </a:r>
            <a:r>
              <a:rPr lang="en-US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 on </a:t>
            </a:r>
            <a:r>
              <a:rPr lang="en-US" sz="32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ja.Students_ID</a:t>
            </a:r>
            <a:r>
              <a:rPr lang="en-US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 =</a:t>
            </a:r>
            <a:r>
              <a:rPr lang="en-US" sz="32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st.Students_ID</a:t>
            </a:r>
            <a:endParaRPr lang="en-US" sz="3200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  <a:p>
            <a:pPr marL="0" indent="0">
              <a:buNone/>
            </a:pPr>
            <a:r>
              <a:rPr lang="en-US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join challenge cha on </a:t>
            </a:r>
            <a:r>
              <a:rPr lang="en-US" sz="32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st.University_ID</a:t>
            </a:r>
            <a:r>
              <a:rPr lang="en-US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 = </a:t>
            </a:r>
            <a:r>
              <a:rPr lang="en-US" sz="32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cha.University_ID</a:t>
            </a:r>
            <a:endParaRPr lang="en-US" sz="3200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  <a:p>
            <a:pPr marL="0" indent="0">
              <a:buNone/>
            </a:pPr>
            <a:r>
              <a:rPr lang="en-US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join year ye on </a:t>
            </a:r>
            <a:r>
              <a:rPr lang="en-US" sz="32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cha.Year</a:t>
            </a:r>
            <a:r>
              <a:rPr lang="en-US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 = </a:t>
            </a:r>
            <a:r>
              <a:rPr lang="en-US" sz="32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ye.Year</a:t>
            </a:r>
            <a:endParaRPr lang="en-US" sz="3200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  <a:p>
            <a:pPr marL="0" indent="0">
              <a:buNone/>
            </a:pPr>
            <a:r>
              <a:rPr lang="en-US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where </a:t>
            </a:r>
            <a:r>
              <a:rPr lang="en-US" sz="32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ye.Year</a:t>
            </a:r>
            <a:r>
              <a:rPr lang="en-US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=2019 and </a:t>
            </a:r>
            <a:r>
              <a:rPr lang="en-US" sz="32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Activity_Name</a:t>
            </a:r>
            <a:r>
              <a:rPr lang="en-US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='PUBG Mobile</a:t>
            </a:r>
            <a:r>
              <a:rPr lang="en-US" sz="3200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'</a:t>
            </a:r>
            <a:endParaRPr lang="en-US" sz="3200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2465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ชื่อเรื่อง 6"/>
          <p:cNvSpPr>
            <a:spLocks noGrp="1"/>
          </p:cNvSpPr>
          <p:nvPr>
            <p:ph type="title"/>
          </p:nvPr>
        </p:nvSpPr>
        <p:spPr>
          <a:xfrm>
            <a:off x="798929" y="533400"/>
            <a:ext cx="9601200" cy="1143000"/>
          </a:xfrm>
        </p:spPr>
        <p:txBody>
          <a:bodyPr>
            <a:noAutofit/>
          </a:bodyPr>
          <a:lstStyle/>
          <a:p>
            <a:r>
              <a:rPr lang="th-TH" sz="8000" b="1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สมาชิกกลุ่ม</a:t>
            </a:r>
            <a:endParaRPr lang="en-US" sz="8000" b="1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>
          <a:xfrm>
            <a:off x="798929" y="2209800"/>
            <a:ext cx="10820400" cy="3352800"/>
          </a:xfrm>
        </p:spPr>
        <p:txBody>
          <a:bodyPr>
            <a:normAutofit/>
          </a:bodyPr>
          <a:lstStyle/>
          <a:p>
            <a:r>
              <a:rPr lang="th-TH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นาย</a:t>
            </a:r>
            <a:r>
              <a:rPr lang="th-TH" sz="32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อัส</a:t>
            </a:r>
            <a:r>
              <a:rPr lang="th-TH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มาวี		ลาเตะ		</a:t>
            </a:r>
            <a:r>
              <a:rPr lang="th-TH" sz="3200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59145003	(รวบรวม </a:t>
            </a:r>
            <a:r>
              <a:rPr lang="en-US" sz="3200" dirty="0" err="1" smtClean="0">
                <a:latin typeface="KodchiangUPC" panose="02020603050405020304" pitchFamily="18" charset="-34"/>
                <a:cs typeface="KodchiangUPC" panose="02020603050405020304" pitchFamily="18" charset="-34"/>
              </a:rPr>
              <a:t>sql</a:t>
            </a:r>
            <a:r>
              <a:rPr lang="th-TH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)</a:t>
            </a:r>
            <a:endParaRPr lang="en-US" sz="3200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  <a:p>
            <a:r>
              <a:rPr lang="th-TH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นายบุรินทร์ 		พันธ์ชาติ	</a:t>
            </a:r>
            <a:r>
              <a:rPr lang="th-TH" sz="3200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	60113479	(ออกแบบฐานข้อมูล</a:t>
            </a:r>
            <a:r>
              <a:rPr lang="en-US" sz="3200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, </a:t>
            </a:r>
            <a:r>
              <a:rPr lang="th-TH" sz="3200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สร้างฐานข้อมูล)</a:t>
            </a:r>
            <a:endParaRPr lang="th-TH" sz="3200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  <a:p>
            <a:r>
              <a:rPr lang="th-TH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นางสาว</a:t>
            </a:r>
            <a:r>
              <a:rPr lang="th-TH" sz="32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ปัญญพัฒน์</a:t>
            </a:r>
            <a:r>
              <a:rPr lang="th-TH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 	เจือบุญ		</a:t>
            </a:r>
            <a:r>
              <a:rPr lang="th-TH" sz="3200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60113834	(เพิ่มข้อมูล, แก้ไข </a:t>
            </a:r>
            <a:r>
              <a:rPr lang="en-US" sz="3200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Error)</a:t>
            </a:r>
            <a:endParaRPr lang="th-TH" sz="3200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  <a:p>
            <a:r>
              <a:rPr lang="th-TH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นางสาว</a:t>
            </a:r>
            <a:r>
              <a:rPr lang="th-TH" sz="32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จุตติ</a:t>
            </a:r>
            <a:r>
              <a:rPr lang="th-TH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มาศ 	มาลัย		</a:t>
            </a:r>
            <a:r>
              <a:rPr lang="th-TH" sz="3200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60140852	(รวมข้อมูลอาจารย์)</a:t>
            </a:r>
            <a:endParaRPr lang="th-TH" sz="3200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  <a:p>
            <a:r>
              <a:rPr lang="th-TH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นางสาวจุฑา</a:t>
            </a:r>
            <a:r>
              <a:rPr lang="th-TH" sz="3200" dirty="0" err="1">
                <a:latin typeface="KodchiangUPC" panose="02020603050405020304" pitchFamily="18" charset="-34"/>
                <a:cs typeface="KodchiangUPC" panose="02020603050405020304" pitchFamily="18" charset="-34"/>
              </a:rPr>
              <a:t>ภรณ์</a:t>
            </a:r>
            <a:r>
              <a:rPr lang="th-TH" sz="3200" dirty="0">
                <a:latin typeface="KodchiangUPC" panose="02020603050405020304" pitchFamily="18" charset="-34"/>
                <a:cs typeface="KodchiangUPC" panose="02020603050405020304" pitchFamily="18" charset="-34"/>
              </a:rPr>
              <a:t> 	พุ่มมณี		61101655	</a:t>
            </a:r>
            <a:r>
              <a:rPr lang="th-TH" sz="3200" dirty="0" smtClean="0">
                <a:latin typeface="KodchiangUPC" panose="02020603050405020304" pitchFamily="18" charset="-34"/>
                <a:cs typeface="KodchiangUPC" panose="02020603050405020304" pitchFamily="18" charset="-34"/>
              </a:rPr>
              <a:t>(รวบรวมข้อมูลนักศึกษา)</a:t>
            </a:r>
            <a:endParaRPr lang="en-US" sz="3200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0949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7">
            <a:extLst>
              <a:ext uri="{FF2B5EF4-FFF2-40B4-BE49-F238E27FC236}">
                <a16:creationId xmlns="" xmlns:a16="http://schemas.microsoft.com/office/drawing/2014/main" id="{4FDFD962-B55B-4A56-8DFF-DBD80B49EA35}"/>
              </a:ext>
            </a:extLst>
          </p:cNvPr>
          <p:cNvSpPr txBox="1"/>
          <p:nvPr/>
        </p:nvSpPr>
        <p:spPr>
          <a:xfrm>
            <a:off x="2208212" y="1981200"/>
            <a:ext cx="78486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latin typeface="KodchiangUPC" panose="02020603050405020304" pitchFamily="18" charset="-34"/>
                <a:cs typeface="KodchiangUPC" panose="02020603050405020304" pitchFamily="18" charset="-34"/>
              </a:rPr>
              <a:t>THANK YOU</a:t>
            </a:r>
            <a:endParaRPr lang="th-TH" sz="16600" b="1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676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/>
          <p:cNvSpPr txBox="1"/>
          <p:nvPr/>
        </p:nvSpPr>
        <p:spPr>
          <a:xfrm>
            <a:off x="989012" y="2286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b="1" dirty="0">
                <a:latin typeface="KodchiangUPC" panose="02020603050405020304" pitchFamily="18" charset="-34"/>
                <a:cs typeface="KodchiangUPC" panose="02020603050405020304" pitchFamily="18" charset="-34"/>
              </a:rPr>
              <a:t>ระบบฐานข้อมูลของระบบการจัดการกีฬา </a:t>
            </a:r>
            <a:r>
              <a:rPr lang="en-US" sz="4400" b="1" dirty="0">
                <a:latin typeface="KodchiangUPC" panose="02020603050405020304" pitchFamily="18" charset="-34"/>
                <a:cs typeface="KodchiangUPC" panose="02020603050405020304" pitchFamily="18" charset="-34"/>
              </a:rPr>
              <a:t>ITM </a:t>
            </a:r>
            <a:r>
              <a:rPr lang="th-TH" sz="4400" b="1" dirty="0">
                <a:latin typeface="KodchiangUPC" panose="02020603050405020304" pitchFamily="18" charset="-34"/>
                <a:cs typeface="KodchiangUPC" panose="02020603050405020304" pitchFamily="18" charset="-34"/>
              </a:rPr>
              <a:t>โดยมีข้อกำหนดดังต่อไปนี้ </a:t>
            </a:r>
          </a:p>
        </p:txBody>
      </p:sp>
      <p:sp>
        <p:nvSpPr>
          <p:cNvPr id="7" name="ตัวแทนเนื้อหา 2"/>
          <p:cNvSpPr>
            <a:spLocks noGrp="1"/>
          </p:cNvSpPr>
          <p:nvPr>
            <p:ph idx="4294967295"/>
          </p:nvPr>
        </p:nvSpPr>
        <p:spPr>
          <a:xfrm>
            <a:off x="995445" y="1828800"/>
            <a:ext cx="10563225" cy="4891087"/>
          </a:xfrm>
        </p:spPr>
        <p:txBody>
          <a:bodyPr>
            <a:normAutofit/>
          </a:bodyPr>
          <a:lstStyle/>
          <a:p>
            <a:pPr lvl="0"/>
            <a:r>
              <a:rPr lang="th-TH" sz="2800" dirty="0">
                <a:cs typeface="+mn-cs"/>
              </a:rPr>
              <a:t>มหาวิทยาลัย 4 แห่งได้เข้าร่วมกิจกรรมและสลับกันเป็นเจ้าภาพ</a:t>
            </a:r>
            <a:endParaRPr lang="en-US" sz="2800" dirty="0">
              <a:cs typeface="+mn-cs"/>
            </a:endParaRPr>
          </a:p>
          <a:p>
            <a:pPr lvl="0"/>
            <a:r>
              <a:rPr lang="th-TH" sz="2800" dirty="0">
                <a:cs typeface="+mn-cs"/>
              </a:rPr>
              <a:t>หากปีนี้มหาวิทยาลัยวลัยลักษณ์เป็นเจ้าภาพ ปีถัดไปจะเป็น</a:t>
            </a:r>
            <a:r>
              <a:rPr lang="en-US" sz="2800" dirty="0">
                <a:cs typeface="+mn-cs"/>
              </a:rPr>
              <a:t> </a:t>
            </a:r>
            <a:r>
              <a:rPr lang="th-TH" sz="2800" dirty="0">
                <a:cs typeface="+mn-cs"/>
              </a:rPr>
              <a:t>มอ.หาดใหญ่ร่วมกับมอ.ปัตตานี และปีถัดไปจะเป็น</a:t>
            </a:r>
            <a:r>
              <a:rPr lang="en-US" sz="2800" dirty="0">
                <a:cs typeface="+mn-cs"/>
              </a:rPr>
              <a:t> </a:t>
            </a:r>
            <a:r>
              <a:rPr lang="th-TH" sz="2800" dirty="0">
                <a:cs typeface="+mn-cs"/>
              </a:rPr>
              <a:t>ม.ทักษิณ พัทลุง</a:t>
            </a:r>
            <a:endParaRPr lang="en-US" sz="2800" dirty="0">
              <a:cs typeface="+mn-cs"/>
            </a:endParaRPr>
          </a:p>
          <a:p>
            <a:pPr lvl="0"/>
            <a:r>
              <a:rPr lang="th-TH" sz="2800" dirty="0">
                <a:cs typeface="+mn-cs"/>
              </a:rPr>
              <a:t>เจ้าภาพจะต้อง</a:t>
            </a:r>
            <a:r>
              <a:rPr lang="th-TH" sz="2800" dirty="0">
                <a:latin typeface="KodchiangUPC" panose="02020603050405020304" pitchFamily="18" charset="-34"/>
                <a:cs typeface="KodchiangUPC" panose="02020603050405020304" pitchFamily="18" charset="-34"/>
              </a:rPr>
              <a:t>รับผิดชอบ</a:t>
            </a:r>
            <a:r>
              <a:rPr lang="th-TH" sz="2800" dirty="0">
                <a:cs typeface="+mn-cs"/>
              </a:rPr>
              <a:t>การแข่งขัน 3 ประเภท คือ</a:t>
            </a:r>
            <a:r>
              <a:rPr lang="en-US" sz="2800" dirty="0">
                <a:cs typeface="+mn-cs"/>
              </a:rPr>
              <a:t> E-Sport, </a:t>
            </a:r>
            <a:r>
              <a:rPr lang="th-TH" sz="2800" dirty="0">
                <a:cs typeface="+mn-cs"/>
              </a:rPr>
              <a:t>กีฬา</a:t>
            </a:r>
            <a:r>
              <a:rPr lang="en-US" sz="2800" dirty="0">
                <a:cs typeface="+mn-cs"/>
              </a:rPr>
              <a:t>, </a:t>
            </a:r>
            <a:r>
              <a:rPr lang="th-TH" sz="2800" dirty="0">
                <a:cs typeface="+mn-cs"/>
              </a:rPr>
              <a:t>วิชาการ</a:t>
            </a:r>
            <a:endParaRPr lang="en-US" sz="2800" dirty="0">
              <a:cs typeface="+mn-cs"/>
            </a:endParaRPr>
          </a:p>
          <a:p>
            <a:pPr lvl="0"/>
            <a:r>
              <a:rPr lang="th-TH" sz="2800" dirty="0">
                <a:cs typeface="+mn-cs"/>
              </a:rPr>
              <a:t>จะมีอาจารย์ และ นักศึกษาบางคน ที่รับผิดชอบการจัดการแข่งขัน</a:t>
            </a:r>
            <a:endParaRPr lang="en-US" sz="2800" dirty="0">
              <a:cs typeface="+mn-cs"/>
            </a:endParaRPr>
          </a:p>
          <a:p>
            <a:pPr lvl="0"/>
            <a:r>
              <a:rPr lang="th-TH" sz="2800" dirty="0">
                <a:cs typeface="+mn-cs"/>
              </a:rPr>
              <a:t>สามารถดูได้ว่า ปีไหนมหาวิทยาลัยใดเป็นเจ้าภาพ</a:t>
            </a:r>
            <a:endParaRPr lang="en-US" sz="2800" dirty="0">
              <a:cs typeface="+mn-cs"/>
            </a:endParaRPr>
          </a:p>
          <a:p>
            <a:pPr lvl="0"/>
            <a:r>
              <a:rPr lang="th-TH" sz="2800" dirty="0">
                <a:cs typeface="+mn-cs"/>
              </a:rPr>
              <a:t>สามารถเลือกดูผลการแข่งขันในแต่ละปีได้</a:t>
            </a:r>
            <a:endParaRPr lang="en-US" sz="2800" dirty="0">
              <a:cs typeface="+mn-cs"/>
            </a:endParaRPr>
          </a:p>
          <a:p>
            <a:pPr lvl="0"/>
            <a:r>
              <a:rPr lang="th-TH" sz="2800" dirty="0">
                <a:cs typeface="+mn-cs"/>
              </a:rPr>
              <a:t>จะมีนักศึกษาเข้าร่วมการแข่งขันได้หลายการแข่งขัน</a:t>
            </a:r>
            <a:endParaRPr lang="en-US" sz="2800" dirty="0">
              <a:cs typeface="+mn-cs"/>
            </a:endParaRPr>
          </a:p>
          <a:p>
            <a:pPr marL="0" indent="0">
              <a:buNone/>
            </a:pPr>
            <a:endParaRPr lang="en-US" sz="28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530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/>
          <p:cNvSpPr txBox="1"/>
          <p:nvPr/>
        </p:nvSpPr>
        <p:spPr>
          <a:xfrm>
            <a:off x="5041232" y="-22087"/>
            <a:ext cx="26292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rdia New" panose="020B0304020202020204" pitchFamily="34" charset="-34"/>
                <a:cs typeface="Cordia New" panose="020B0304020202020204" pitchFamily="34" charset="-34"/>
              </a:rPr>
              <a:t>ER Diagram</a:t>
            </a: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68" y="768895"/>
            <a:ext cx="10147548" cy="584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1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1141412" y="463216"/>
            <a:ext cx="9601200" cy="14859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</a:lstStyle>
          <a:p>
            <a:r>
              <a:rPr lang="th-TH" sz="4400" b="1" dirty="0">
                <a:latin typeface="KodchiangUPC" panose="02020603050405020304" pitchFamily="18" charset="-34"/>
                <a:cs typeface="KodchiangUPC" panose="02020603050405020304" pitchFamily="18" charset="-34"/>
              </a:rPr>
              <a:t>ระบบฐานข้อมูลของ ระบบการจัดการกีฬา </a:t>
            </a:r>
            <a:r>
              <a:rPr lang="en-US" sz="4400" b="1" dirty="0">
                <a:latin typeface="KodchiangUPC" panose="02020603050405020304" pitchFamily="18" charset="-34"/>
                <a:cs typeface="KodchiangUPC" panose="02020603050405020304" pitchFamily="18" charset="-34"/>
              </a:rPr>
              <a:t>ITM </a:t>
            </a:r>
            <a:r>
              <a:rPr lang="th-TH" sz="4400" b="1" dirty="0">
                <a:latin typeface="KodchiangUPC" panose="02020603050405020304" pitchFamily="18" charset="-34"/>
                <a:cs typeface="KodchiangUPC" panose="02020603050405020304" pitchFamily="18" charset="-34"/>
              </a:rPr>
              <a:t>ซึ่งมีการเก็บข้อมูลดังต่อไปนี้</a:t>
            </a:r>
            <a:endParaRPr lang="en-US" sz="4400" b="1" dirty="0">
              <a:latin typeface="KodchiangUPC" panose="02020603050405020304" pitchFamily="18" charset="-34"/>
              <a:cs typeface="KodchiangUPC" panose="02020603050405020304" pitchFamily="18" charset="-34"/>
            </a:endParaRPr>
          </a:p>
        </p:txBody>
      </p:sp>
      <p:sp>
        <p:nvSpPr>
          <p:cNvPr id="5" name="ตัวแทนเนื้อหา 2"/>
          <p:cNvSpPr txBox="1">
            <a:spLocks/>
          </p:cNvSpPr>
          <p:nvPr/>
        </p:nvSpPr>
        <p:spPr>
          <a:xfrm>
            <a:off x="1141412" y="1981200"/>
            <a:ext cx="9831388" cy="4626141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1pPr>
            <a:lvl2pPr marL="502920" indent="-223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2pPr>
            <a:lvl3pPr marL="741363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3pPr>
            <a:lvl4pPr marL="9667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4pPr>
            <a:lvl5pPr marL="12080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5pPr>
            <a:lvl6pPr marL="1444752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6pPr>
            <a:lvl7pPr marL="1682496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7pPr>
            <a:lvl8pPr marL="1920240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8pPr>
            <a:lvl9pPr marL="2157984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lvl9pPr>
          </a:lstStyle>
          <a:p>
            <a:r>
              <a:rPr lang="th-TH" sz="3200" dirty="0">
                <a:latin typeface="Cordia New" panose="020B0304020202020204" pitchFamily="34" charset="-34"/>
                <a:cs typeface="+mn-cs"/>
              </a:rPr>
              <a:t>มหาวิทยาลัย (</a:t>
            </a:r>
            <a:r>
              <a:rPr lang="en-US" sz="3200" u="sng" dirty="0">
                <a:latin typeface="Cordia New" panose="020B0304020202020204" pitchFamily="34" charset="-34"/>
                <a:cs typeface="+mn-cs"/>
              </a:rPr>
              <a:t>#</a:t>
            </a:r>
            <a:r>
              <a:rPr lang="th-TH" sz="3200" u="sng" dirty="0">
                <a:latin typeface="Cordia New" panose="020B0304020202020204" pitchFamily="34" charset="-34"/>
                <a:cs typeface="+mn-cs"/>
              </a:rPr>
              <a:t>มหาวิทยาลัย</a:t>
            </a:r>
            <a:r>
              <a:rPr lang="th-TH" sz="3200" dirty="0">
                <a:latin typeface="Cordia New" panose="020B0304020202020204" pitchFamily="34" charset="-34"/>
                <a:cs typeface="+mn-cs"/>
              </a:rPr>
              <a:t>, ชื่อมหาวิทยาลัย)</a:t>
            </a:r>
          </a:p>
          <a:p>
            <a:r>
              <a:rPr lang="th-TH" sz="3200" dirty="0">
                <a:latin typeface="Cordia New" panose="020B0304020202020204" pitchFamily="34" charset="-34"/>
                <a:cs typeface="+mn-cs"/>
              </a:rPr>
              <a:t>นักศึกษา (</a:t>
            </a:r>
            <a:r>
              <a:rPr lang="en-US" sz="3200" u="sng" dirty="0">
                <a:latin typeface="Cordia New" panose="020B0304020202020204" pitchFamily="34" charset="-34"/>
                <a:cs typeface="+mn-cs"/>
              </a:rPr>
              <a:t>#</a:t>
            </a:r>
            <a:r>
              <a:rPr lang="th-TH" sz="3200" u="sng" dirty="0">
                <a:latin typeface="Cordia New" panose="020B0304020202020204" pitchFamily="34" charset="-34"/>
                <a:cs typeface="+mn-cs"/>
              </a:rPr>
              <a:t>นักศึกษา</a:t>
            </a:r>
            <a:r>
              <a:rPr lang="th-TH" sz="3200" dirty="0">
                <a:latin typeface="Cordia New" panose="020B0304020202020204" pitchFamily="34" charset="-34"/>
                <a:cs typeface="+mn-cs"/>
              </a:rPr>
              <a:t>, ชื่อ</a:t>
            </a:r>
            <a:r>
              <a:rPr lang="en-US" sz="3200" dirty="0">
                <a:latin typeface="Cordia New" panose="020B0304020202020204" pitchFamily="34" charset="-34"/>
                <a:cs typeface="+mn-cs"/>
              </a:rPr>
              <a:t>_</a:t>
            </a:r>
            <a:r>
              <a:rPr lang="th-TH" sz="3200" dirty="0">
                <a:latin typeface="Cordia New" panose="020B0304020202020204" pitchFamily="34" charset="-34"/>
                <a:cs typeface="+mn-cs"/>
              </a:rPr>
              <a:t>นามสกุล, ชั้นปี, เบอร์โทร, </a:t>
            </a:r>
            <a:r>
              <a:rPr lang="en-US" sz="3200" u="dashLongHeavy" dirty="0">
                <a:latin typeface="Cordia New" panose="020B0304020202020204" pitchFamily="34" charset="-34"/>
                <a:cs typeface="+mn-cs"/>
              </a:rPr>
              <a:t>#</a:t>
            </a:r>
            <a:r>
              <a:rPr lang="th-TH" sz="3200" u="dashLongHeavy" dirty="0">
                <a:latin typeface="Cordia New" panose="020B0304020202020204" pitchFamily="34" charset="-34"/>
                <a:cs typeface="+mn-cs"/>
              </a:rPr>
              <a:t>มหาวิทยาลัย</a:t>
            </a:r>
            <a:r>
              <a:rPr lang="en-US" sz="3200" dirty="0">
                <a:latin typeface="Cordia New" panose="020B0304020202020204" pitchFamily="34" charset="-34"/>
                <a:cs typeface="+mn-cs"/>
              </a:rPr>
              <a:t>, </a:t>
            </a:r>
            <a:r>
              <a:rPr lang="en-US" sz="3200" u="dashLongHeavy" dirty="0">
                <a:latin typeface="Cordia New" panose="020B0304020202020204" pitchFamily="34" charset="-34"/>
                <a:cs typeface="+mn-cs"/>
              </a:rPr>
              <a:t>#</a:t>
            </a:r>
            <a:r>
              <a:rPr lang="th-TH" sz="3200" u="dashLongHeavy" dirty="0">
                <a:latin typeface="Cordia New" panose="020B0304020202020204" pitchFamily="34" charset="-34"/>
                <a:cs typeface="+mn-cs"/>
              </a:rPr>
              <a:t>การแข่ง</a:t>
            </a:r>
            <a:r>
              <a:rPr lang="th-TH" sz="3200" dirty="0">
                <a:latin typeface="Cordia New" panose="020B0304020202020204" pitchFamily="34" charset="-34"/>
                <a:cs typeface="+mn-cs"/>
              </a:rPr>
              <a:t>)</a:t>
            </a:r>
          </a:p>
          <a:p>
            <a:r>
              <a:rPr lang="th-TH" sz="3200" dirty="0">
                <a:latin typeface="Cordia New" panose="020B0304020202020204" pitchFamily="34" charset="-34"/>
                <a:cs typeface="+mn-cs"/>
              </a:rPr>
              <a:t>อาจารย์ (</a:t>
            </a:r>
            <a:r>
              <a:rPr lang="en-US" sz="3200" u="sng" dirty="0">
                <a:latin typeface="Cordia New" panose="020B0304020202020204" pitchFamily="34" charset="-34"/>
                <a:cs typeface="+mn-cs"/>
              </a:rPr>
              <a:t>#</a:t>
            </a:r>
            <a:r>
              <a:rPr lang="th-TH" sz="3200" u="sng" dirty="0">
                <a:latin typeface="Cordia New" panose="020B0304020202020204" pitchFamily="34" charset="-34"/>
                <a:cs typeface="+mn-cs"/>
              </a:rPr>
              <a:t>อาจารย์</a:t>
            </a:r>
            <a:r>
              <a:rPr lang="th-TH" sz="3200" dirty="0">
                <a:latin typeface="Cordia New" panose="020B0304020202020204" pitchFamily="34" charset="-34"/>
                <a:cs typeface="+mn-cs"/>
              </a:rPr>
              <a:t>, ชื่อ</a:t>
            </a:r>
            <a:r>
              <a:rPr lang="en-US" sz="3200" dirty="0">
                <a:latin typeface="Cordia New" panose="020B0304020202020204" pitchFamily="34" charset="-34"/>
                <a:cs typeface="+mn-cs"/>
              </a:rPr>
              <a:t>_</a:t>
            </a:r>
            <a:r>
              <a:rPr lang="th-TH" sz="3200" dirty="0">
                <a:latin typeface="Cordia New" panose="020B0304020202020204" pitchFamily="34" charset="-34"/>
                <a:cs typeface="+mn-cs"/>
              </a:rPr>
              <a:t>นามสกุล, เบอร์โทร, </a:t>
            </a:r>
            <a:r>
              <a:rPr lang="en-US" sz="3200" u="dashLongHeavy" dirty="0">
                <a:latin typeface="Cordia New" panose="020B0304020202020204" pitchFamily="34" charset="-34"/>
                <a:cs typeface="+mn-cs"/>
              </a:rPr>
              <a:t>#</a:t>
            </a:r>
            <a:r>
              <a:rPr lang="th-TH" sz="3200" u="dashLongHeavy" dirty="0">
                <a:latin typeface="Cordia New" panose="020B0304020202020204" pitchFamily="34" charset="-34"/>
                <a:cs typeface="+mn-cs"/>
              </a:rPr>
              <a:t>มหาวิทยาลัย</a:t>
            </a:r>
            <a:r>
              <a:rPr lang="th-TH" sz="3200" dirty="0">
                <a:latin typeface="Cordia New" panose="020B0304020202020204" pitchFamily="34" charset="-34"/>
                <a:cs typeface="+mn-cs"/>
              </a:rPr>
              <a:t>)</a:t>
            </a:r>
          </a:p>
          <a:p>
            <a:r>
              <a:rPr lang="th-TH" sz="3200" dirty="0">
                <a:latin typeface="Cordia New" panose="020B0304020202020204" pitchFamily="34" charset="-34"/>
                <a:cs typeface="+mn-cs"/>
              </a:rPr>
              <a:t>การแข่งขัน (</a:t>
            </a:r>
            <a:r>
              <a:rPr lang="en-US" sz="3200" u="sng" dirty="0">
                <a:latin typeface="Cordia New" panose="020B0304020202020204" pitchFamily="34" charset="-34"/>
                <a:cs typeface="+mn-cs"/>
              </a:rPr>
              <a:t>#</a:t>
            </a:r>
            <a:r>
              <a:rPr lang="th-TH" sz="3200" u="sng" dirty="0">
                <a:latin typeface="Cordia New" panose="020B0304020202020204" pitchFamily="34" charset="-34"/>
                <a:cs typeface="+mn-cs"/>
              </a:rPr>
              <a:t>การแข่งขัน</a:t>
            </a:r>
            <a:r>
              <a:rPr lang="th-TH" sz="3200" dirty="0">
                <a:latin typeface="Cordia New" panose="020B0304020202020204" pitchFamily="34" charset="-34"/>
                <a:cs typeface="+mn-cs"/>
              </a:rPr>
              <a:t>, ประเภทการแข่ง, ชื่อการแข่งขัน, เวลา)</a:t>
            </a:r>
            <a:endParaRPr lang="en-US" sz="3200" dirty="0">
              <a:latin typeface="Cordia New" panose="020B0304020202020204" pitchFamily="34" charset="-34"/>
              <a:cs typeface="+mn-cs"/>
            </a:endParaRPr>
          </a:p>
          <a:p>
            <a:r>
              <a:rPr lang="th-TH" sz="3200" dirty="0">
                <a:latin typeface="Cordia New" panose="020B0304020202020204" pitchFamily="34" charset="-34"/>
                <a:cs typeface="+mn-cs"/>
              </a:rPr>
              <a:t>ปี (</a:t>
            </a:r>
            <a:r>
              <a:rPr lang="th-TH" sz="3200" u="sng" dirty="0">
                <a:latin typeface="Cordia New" panose="020B0304020202020204" pitchFamily="34" charset="-34"/>
                <a:cs typeface="+mn-cs"/>
              </a:rPr>
              <a:t>ปี</a:t>
            </a:r>
            <a:r>
              <a:rPr lang="en-US" sz="3200" dirty="0">
                <a:latin typeface="Cordia New" panose="020B0304020202020204" pitchFamily="34" charset="-34"/>
                <a:cs typeface="+mn-cs"/>
              </a:rPr>
              <a:t>)</a:t>
            </a:r>
            <a:endParaRPr lang="th-TH" sz="3200" dirty="0">
              <a:latin typeface="Cordia New" panose="020B0304020202020204" pitchFamily="34" charset="-34"/>
              <a:cs typeface="+mn-cs"/>
            </a:endParaRPr>
          </a:p>
          <a:p>
            <a:r>
              <a:rPr lang="th-TH" sz="3200" dirty="0">
                <a:latin typeface="Cordia New" panose="020B0304020202020204" pitchFamily="34" charset="-34"/>
                <a:cs typeface="+mn-cs"/>
              </a:rPr>
              <a:t>การจัดแข่ง(</a:t>
            </a:r>
            <a:r>
              <a:rPr lang="th-TH" sz="3200" u="sng" dirty="0">
                <a:latin typeface="Cordia New" panose="020B0304020202020204" pitchFamily="34" charset="-34"/>
                <a:cs typeface="+mn-cs"/>
              </a:rPr>
              <a:t>ปี</a:t>
            </a:r>
            <a:r>
              <a:rPr lang="en-US" sz="3200" dirty="0">
                <a:latin typeface="Cordia New" panose="020B0304020202020204" pitchFamily="34" charset="-34"/>
                <a:cs typeface="+mn-cs"/>
              </a:rPr>
              <a:t>, </a:t>
            </a:r>
            <a:r>
              <a:rPr lang="en-US" sz="3200" u="sng" dirty="0">
                <a:latin typeface="Cordia New" panose="020B0304020202020204" pitchFamily="34" charset="-34"/>
                <a:cs typeface="+mn-cs"/>
              </a:rPr>
              <a:t>#</a:t>
            </a:r>
            <a:r>
              <a:rPr lang="th-TH" sz="3200" u="sng" dirty="0">
                <a:latin typeface="Cordia New" panose="020B0304020202020204" pitchFamily="34" charset="-34"/>
                <a:cs typeface="+mn-cs"/>
              </a:rPr>
              <a:t>มหาวิทยาลัย</a:t>
            </a:r>
            <a:r>
              <a:rPr lang="en-US" sz="3200" dirty="0">
                <a:latin typeface="Cordia New" panose="020B0304020202020204" pitchFamily="34" charset="-34"/>
                <a:cs typeface="+mn-cs"/>
              </a:rPr>
              <a:t>,</a:t>
            </a:r>
            <a:r>
              <a:rPr lang="th-TH" sz="3200" dirty="0">
                <a:latin typeface="Cordia New" panose="020B0304020202020204" pitchFamily="34" charset="-34"/>
                <a:cs typeface="+mn-cs"/>
              </a:rPr>
              <a:t> เจ้าภาพ, </a:t>
            </a:r>
            <a:r>
              <a:rPr lang="en-US" sz="3200" u="dashLongHeavy" dirty="0">
                <a:latin typeface="Cordia New" panose="020B0304020202020204" pitchFamily="34" charset="-34"/>
                <a:cs typeface="+mn-cs"/>
              </a:rPr>
              <a:t>#</a:t>
            </a:r>
            <a:r>
              <a:rPr lang="th-TH" sz="3200" u="dashLongHeavy" dirty="0">
                <a:latin typeface="Cordia New" panose="020B0304020202020204" pitchFamily="34" charset="-34"/>
                <a:cs typeface="+mn-cs"/>
              </a:rPr>
              <a:t>อาจารย์</a:t>
            </a:r>
            <a:r>
              <a:rPr lang="th-TH" sz="3200" dirty="0">
                <a:latin typeface="Cordia New" panose="020B0304020202020204" pitchFamily="34" charset="-34"/>
                <a:cs typeface="+mn-cs"/>
              </a:rPr>
              <a:t>, </a:t>
            </a:r>
            <a:r>
              <a:rPr lang="en-US" sz="3200" u="dashLongHeavy" dirty="0">
                <a:latin typeface="Cordia New" panose="020B0304020202020204" pitchFamily="34" charset="-34"/>
                <a:cs typeface="+mn-cs"/>
              </a:rPr>
              <a:t>#</a:t>
            </a:r>
            <a:r>
              <a:rPr lang="th-TH" sz="3200" u="dashLongHeavy" dirty="0">
                <a:latin typeface="Cordia New" panose="020B0304020202020204" pitchFamily="34" charset="-34"/>
                <a:cs typeface="+mn-cs"/>
              </a:rPr>
              <a:t>นักศึกษา</a:t>
            </a:r>
            <a:r>
              <a:rPr lang="th-TH" sz="3200" dirty="0">
                <a:latin typeface="Cordia New" panose="020B0304020202020204" pitchFamily="34" charset="-34"/>
                <a:cs typeface="+mn-cs"/>
              </a:rPr>
              <a:t>)</a:t>
            </a:r>
          </a:p>
          <a:p>
            <a:endParaRPr lang="en-US" sz="2800" dirty="0">
              <a:latin typeface="Cordia New" panose="020B0304020202020204" pitchFamily="34" charset="-3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61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กล่องข้อความ 2"/>
          <p:cNvSpPr txBox="1"/>
          <p:nvPr/>
        </p:nvSpPr>
        <p:spPr>
          <a:xfrm>
            <a:off x="2284412" y="2133600"/>
            <a:ext cx="7848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Data Dictionary</a:t>
            </a:r>
            <a:endParaRPr lang="th-TH" sz="80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470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ตาราง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073575"/>
              </p:ext>
            </p:extLst>
          </p:nvPr>
        </p:nvGraphicFramePr>
        <p:xfrm>
          <a:off x="760413" y="2667000"/>
          <a:ext cx="1040764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1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1673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78530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th-TH" sz="36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ชื่อ 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attribute</a:t>
                      </a:r>
                      <a:endParaRPr lang="th-TH" sz="36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ประเภทข้อมูล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ประเภทคีย์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ความหมาย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ข้อกําหนด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5665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 </a:t>
                      </a:r>
                      <a:r>
                        <a:rPr lang="en-US" sz="3600" dirty="0" err="1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University_ID</a:t>
                      </a:r>
                      <a:endParaRPr lang="en-US" sz="3600" b="0" i="0" u="none" strike="noStrike" dirty="0">
                        <a:solidFill>
                          <a:schemeClr val="tx1"/>
                        </a:solidFill>
                        <a:effectLst/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INT</a:t>
                      </a:r>
                      <a:endParaRPr lang="th-TH" sz="36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PK</a:t>
                      </a:r>
                      <a:endParaRPr lang="th-TH" sz="36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6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รหัสมหาลัย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NOT</a:t>
                      </a:r>
                      <a:r>
                        <a:rPr lang="en-US" sz="3600" baseline="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 NULL</a:t>
                      </a:r>
                      <a:endParaRPr lang="th-TH" sz="36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3072">
                <a:tc>
                  <a:txBody>
                    <a:bodyPr/>
                    <a:lstStyle/>
                    <a:p>
                      <a:r>
                        <a:rPr lang="en-US" sz="3600" dirty="0" err="1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University_Name</a:t>
                      </a:r>
                      <a:endParaRPr lang="th-TH" sz="36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VACHAR(60)</a:t>
                      </a:r>
                      <a:endParaRPr lang="th-TH" sz="36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PK</a:t>
                      </a:r>
                      <a:endParaRPr lang="th-TH" sz="36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6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ชื่อมหาลัย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NOT</a:t>
                      </a:r>
                      <a:r>
                        <a:rPr lang="en-US" sz="3600" baseline="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 NULL</a:t>
                      </a:r>
                      <a:endParaRPr lang="th-TH" sz="36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กล่องข้อความ 9"/>
          <p:cNvSpPr txBox="1"/>
          <p:nvPr/>
        </p:nvSpPr>
        <p:spPr>
          <a:xfrm>
            <a:off x="760413" y="914400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University</a:t>
            </a:r>
            <a:endParaRPr lang="th-TH" sz="54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2428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กล่องข้อความ 12"/>
          <p:cNvSpPr txBox="1"/>
          <p:nvPr/>
        </p:nvSpPr>
        <p:spPr>
          <a:xfrm>
            <a:off x="684213" y="2286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Students</a:t>
            </a:r>
            <a:endParaRPr lang="th-TH" sz="54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graphicFrame>
        <p:nvGraphicFramePr>
          <p:cNvPr id="14" name="ตาราง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963092"/>
              </p:ext>
            </p:extLst>
          </p:nvPr>
        </p:nvGraphicFramePr>
        <p:xfrm>
          <a:off x="684213" y="1524000"/>
          <a:ext cx="10363198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38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9234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3106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553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75057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ชื่อ </a:t>
                      </a:r>
                      <a:r>
                        <a:rPr lang="en-US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attribute</a:t>
                      </a:r>
                      <a:endParaRPr lang="th-TH" sz="32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ประเภทข้อมูล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ประเภทคีย์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ความหมาย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ข้อกําหนด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th-TH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  </a:t>
                      </a:r>
                      <a:r>
                        <a:rPr lang="en-US" sz="3200" dirty="0" err="1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Students_ID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INT(10)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PK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รหัสนักศึกษา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Not null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dirty="0" err="1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Students_Name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VACHAR(100)</a:t>
                      </a:r>
                      <a:endParaRPr lang="th-TH" sz="32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th-TH" sz="320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ชื่อนักศึกษา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null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  <a:p>
                      <a:pPr algn="l"/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dirty="0" err="1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Students_Phon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VACHAR(45)</a:t>
                      </a:r>
                      <a:endParaRPr lang="th-TH" sz="32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เบอร์โทร</a:t>
                      </a:r>
                    </a:p>
                    <a:p>
                      <a:pPr algn="l"/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null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  <a:p>
                      <a:pPr algn="l"/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dirty="0" err="1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Students_year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VACHAR(2)</a:t>
                      </a:r>
                      <a:endParaRPr lang="th-TH" sz="32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ปีการศึกษา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null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dirty="0" err="1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University_ID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INT</a:t>
                      </a:r>
                      <a:endParaRPr lang="th-TH" sz="32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FK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รหัสมหาลัย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Not null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06461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959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กล่องข้อความ 10"/>
          <p:cNvSpPr txBox="1"/>
          <p:nvPr/>
        </p:nvSpPr>
        <p:spPr>
          <a:xfrm>
            <a:off x="684212" y="45720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Leelawadee" panose="020B0502040204020203" pitchFamily="34" charset="-34"/>
                <a:cs typeface="Leelawadee" panose="020B0502040204020203" pitchFamily="34" charset="-34"/>
              </a:rPr>
              <a:t>Teachers</a:t>
            </a:r>
            <a:endParaRPr lang="th-TH" sz="48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graphicFrame>
        <p:nvGraphicFramePr>
          <p:cNvPr id="12" name="ตาราง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175945"/>
              </p:ext>
            </p:extLst>
          </p:nvPr>
        </p:nvGraphicFramePr>
        <p:xfrm>
          <a:off x="684212" y="1981200"/>
          <a:ext cx="10707188" cy="3553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51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837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3938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8235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09658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ชื่อ </a:t>
                      </a:r>
                      <a:r>
                        <a:rPr lang="en-US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attribute</a:t>
                      </a:r>
                      <a:endParaRPr lang="th-TH" sz="32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ประเภทข้อมูล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ประเภทคีย์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ความหมาย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ข้อกําหนด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2155">
                <a:tc>
                  <a:txBody>
                    <a:bodyPr/>
                    <a:lstStyle/>
                    <a:p>
                      <a:r>
                        <a:rPr lang="en-US" sz="3200" dirty="0" err="1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Teachers_ID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INT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PK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รหัสอาจารย์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Not null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2155">
                <a:tc>
                  <a:txBody>
                    <a:bodyPr/>
                    <a:lstStyle/>
                    <a:p>
                      <a:r>
                        <a:rPr lang="en-US" sz="3200" dirty="0" err="1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Teachers_Name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VACHAR(100)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ชื่ออาจารย์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Null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90812">
                <a:tc>
                  <a:txBody>
                    <a:bodyPr/>
                    <a:lstStyle/>
                    <a:p>
                      <a:r>
                        <a:rPr lang="en-US" sz="3200" dirty="0" err="1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Teachers_Phon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VACHAR(45)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เบอร์โทรศัพท์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null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2155">
                <a:tc>
                  <a:txBody>
                    <a:bodyPr/>
                    <a:lstStyle/>
                    <a:p>
                      <a:r>
                        <a:rPr lang="en-US" sz="3200" dirty="0" err="1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University_ID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INT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FK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รหัสมหาลัย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Not null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7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กล่องข้อความ 10"/>
          <p:cNvSpPr txBox="1"/>
          <p:nvPr/>
        </p:nvSpPr>
        <p:spPr>
          <a:xfrm>
            <a:off x="1241890" y="381000"/>
            <a:ext cx="3023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Activity</a:t>
            </a:r>
            <a:endParaRPr lang="th-TH" sz="54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graphicFrame>
        <p:nvGraphicFramePr>
          <p:cNvPr id="12" name="ตาราง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413410"/>
              </p:ext>
            </p:extLst>
          </p:nvPr>
        </p:nvGraphicFramePr>
        <p:xfrm>
          <a:off x="1241890" y="1828800"/>
          <a:ext cx="9941666" cy="365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624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562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7526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756920"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ชื่อ </a:t>
                      </a:r>
                      <a:r>
                        <a:rPr lang="en-US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attribute</a:t>
                      </a:r>
                      <a:endParaRPr lang="th-TH" sz="32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ประเภทข้อมูล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ประเภทคีย์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ความหมาย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ข้อกําหนด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Ativity_ID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VACHAR(45)</a:t>
                      </a:r>
                      <a:endParaRPr lang="th-TH" sz="32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PK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กิจกรรมที่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Not null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Activity_Name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VACHAR(45)</a:t>
                      </a:r>
                      <a:endParaRPr lang="th-TH" sz="32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320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กิจกรรม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Null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Activity_Type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VACHAR(45)</a:t>
                      </a:r>
                      <a:endParaRPr lang="th-TH" sz="32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320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ประเภท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Null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Activity_date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VACHAR(45)</a:t>
                      </a:r>
                      <a:endParaRPr lang="th-TH" sz="32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320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วันที่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Null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Activitycol_Time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VACHAR(45)</a:t>
                      </a:r>
                      <a:endParaRPr lang="th-TH" sz="3200" dirty="0">
                        <a:solidFill>
                          <a:schemeClr val="tx1"/>
                        </a:solidFill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เวลา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KodchiangUPC" panose="02020603050405020304" pitchFamily="18" charset="-34"/>
                          <a:cs typeface="KodchiangUPC" panose="02020603050405020304" pitchFamily="18" charset="-34"/>
                        </a:rPr>
                        <a:t>Null</a:t>
                      </a:r>
                      <a:endParaRPr lang="th-TH" sz="3200" dirty="0">
                        <a:latin typeface="KodchiangUPC" panose="02020603050405020304" pitchFamily="18" charset="-34"/>
                        <a:cs typeface="Kodchiang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616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atercolor_16x9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10793125_TF02886637_TF02886637" id="{677B1A01-09B3-423C-A4BC-4DDF4CF08BDA}" vid="{83BD8038-CAD3-4E3E-ACB5-8636C7F50424}"/>
    </a:ext>
  </a:extLst>
</a:theme>
</file>

<file path=ppt/theme/theme2.xml><?xml version="1.0" encoding="utf-8"?>
<a:theme xmlns:a="http://schemas.openxmlformats.org/drawingml/2006/main" name="ธีมของ Offic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ธีมของ Offic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งานนำเสนอสีน้ำ (จอกว้าง)</Template>
  <TotalTime>247</TotalTime>
  <Words>552</Words>
  <Application>Microsoft Office PowerPoint</Application>
  <PresentationFormat>กำหนดเอง</PresentationFormat>
  <Paragraphs>171</Paragraphs>
  <Slides>18</Slides>
  <Notes>9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18</vt:i4>
      </vt:variant>
    </vt:vector>
  </HeadingPairs>
  <TitlesOfParts>
    <vt:vector size="25" baseType="lpstr">
      <vt:lpstr>KodchiangUPC</vt:lpstr>
      <vt:lpstr>Adobe Gothic Std B</vt:lpstr>
      <vt:lpstr>Leelawadee</vt:lpstr>
      <vt:lpstr>Arial</vt:lpstr>
      <vt:lpstr>Cordia New</vt:lpstr>
      <vt:lpstr>Browallia New</vt:lpstr>
      <vt:lpstr>Watercolor_16x9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Query sql</vt:lpstr>
      <vt:lpstr>1. แสดงข้อมูลนักศึกษาทั้งหมดที่เข้าร่วมกีฬา ITM ในแต่ละมหาวิทยาลัย</vt:lpstr>
      <vt:lpstr>2. แสดงข้อมูลนักศึกษาแต่ละชั้นของ มอ.หาดใหญ่ ที่เข้าร่วมกีฬา ITM</vt:lpstr>
      <vt:lpstr>3.แสดงรายชื่ออาจารย์ที่เป็นคนรับผิดชอบการแข่งขัน และแต่ละการแข่งขันมีเวลาใดบ้าง</vt:lpstr>
      <vt:lpstr>4.แสดงรหัสการแข่ง ชื่อนักศึกษา และมหาลัยที่ได้ที่ 1</vt:lpstr>
      <vt:lpstr>5. แสดงข้อมูลจำนวนคนที่เข้าแข่งขัน PUBG ในปี 2019</vt:lpstr>
      <vt:lpstr>สมาชิกกลุ่ม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juttimad malai</dc:creator>
  <cp:lastModifiedBy>Kagami Piero</cp:lastModifiedBy>
  <cp:revision>27</cp:revision>
  <dcterms:created xsi:type="dcterms:W3CDTF">2019-02-01T13:47:20Z</dcterms:created>
  <dcterms:modified xsi:type="dcterms:W3CDTF">2019-02-01T18:37:08Z</dcterms:modified>
</cp:coreProperties>
</file>